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Open Sans" panose="020B0606030504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B95909-7201-44D2-844B-17AB57C52FEA}">
          <p14:sldIdLst>
            <p14:sldId id="256"/>
            <p14:sldId id="257"/>
            <p14:sldId id="258"/>
            <p14:sldId id="259"/>
          </p14:sldIdLst>
        </p14:section>
        <p14:section name="Untitled Section" id="{19DA8B63-B568-46F9-AD36-91488F77A93D}">
          <p14:sldIdLst>
            <p14:sldId id="260"/>
            <p14:sldId id="261"/>
            <p14:sldId id="262"/>
            <p14:sldId id="263"/>
            <p14:sldId id="267"/>
            <p14:sldId id="26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2157" autoAdjust="0"/>
  </p:normalViewPr>
  <p:slideViewPr>
    <p:cSldViewPr>
      <p:cViewPr>
        <p:scale>
          <a:sx n="37" d="100"/>
          <a:sy n="37" d="100"/>
        </p:scale>
        <p:origin x="19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diagram.xlsx]Sheet1!PivotTable1</c:name>
    <c:fmtId val="-1"/>
  </c:pivotSource>
  <c:chart>
    <c:title>
      <c:tx>
        <c:rich>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r>
              <a:rPr lang="en-IN" sz="4000"/>
              <a:t>Top 5 Categories by aggregate "Popularity" score</a:t>
            </a:r>
          </a:p>
        </c:rich>
      </c:tx>
      <c:layout>
        <c:manualLayout>
          <c:xMode val="edge"/>
          <c:yMode val="edge"/>
          <c:x val="0.13563448715518883"/>
          <c:y val="3.7399465875251496E-2"/>
        </c:manualLayout>
      </c:layout>
      <c:overlay val="0"/>
      <c:spPr>
        <a:noFill/>
        <a:ln>
          <a:noFill/>
        </a:ln>
        <a:effectLst/>
      </c:spPr>
      <c:txPr>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53696652251119E-2"/>
          <c:y val="3.55932781129632E-2"/>
          <c:w val="0.89937628146591087"/>
          <c:h val="0.8138771137406644"/>
        </c:manualLayout>
      </c:layout>
      <c:barChart>
        <c:barDir val="col"/>
        <c:grouping val="clustered"/>
        <c:varyColors val="0"/>
        <c:ser>
          <c:idx val="0"/>
          <c:order val="0"/>
          <c:tx>
            <c:strRef>
              <c:f>Sheet1!$B$3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Sheet1!$A$4:$A$9</c:f>
              <c:strCache>
                <c:ptCount val="5"/>
                <c:pt idx="0">
                  <c:v>Technology</c:v>
                </c:pt>
                <c:pt idx="1">
                  <c:v>Science</c:v>
                </c:pt>
                <c:pt idx="2">
                  <c:v>Food</c:v>
                </c:pt>
                <c:pt idx="3">
                  <c:v>Animals</c:v>
                </c:pt>
                <c:pt idx="4">
                  <c:v>Healthy Eating</c:v>
                </c:pt>
              </c:strCache>
            </c:strRef>
          </c:cat>
          <c:val>
            <c:numRef>
              <c:f>Sheet1!$B$4:$B$9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0-3193-49F4-9A52-6E5AEB514223}"/>
            </c:ext>
          </c:extLst>
        </c:ser>
        <c:dLbls>
          <c:showLegendKey val="0"/>
          <c:showVal val="1"/>
          <c:showCatName val="0"/>
          <c:showSerName val="0"/>
          <c:showPercent val="0"/>
          <c:showBubbleSize val="0"/>
        </c:dLbls>
        <c:gapWidth val="65"/>
        <c:axId val="104520704"/>
        <c:axId val="108643456"/>
      </c:barChart>
      <c:catAx>
        <c:axId val="104520704"/>
        <c:scaling>
          <c:orientation val="minMax"/>
        </c:scaling>
        <c:delete val="0"/>
        <c:axPos val="b"/>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IN" sz="2800">
                    <a:solidFill>
                      <a:srgbClr val="002060"/>
                    </a:solidFill>
                  </a:rPr>
                  <a:t>Aggregate "Popularity" score</a:t>
                </a:r>
              </a:p>
            </c:rich>
          </c:tx>
          <c:layout>
            <c:manualLayout>
              <c:xMode val="edge"/>
              <c:yMode val="edge"/>
              <c:x val="0.37469081135098842"/>
              <c:y val="0.9243256188689196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en-US"/>
          </a:p>
        </c:txPr>
        <c:crossAx val="108643456"/>
        <c:crosses val="autoZero"/>
        <c:auto val="1"/>
        <c:lblAlgn val="ctr"/>
        <c:lblOffset val="100"/>
        <c:noMultiLvlLbl val="0"/>
      </c:catAx>
      <c:valAx>
        <c:axId val="10864345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IN" sz="3200" b="1">
                    <a:solidFill>
                      <a:srgbClr val="002060"/>
                    </a:solidFill>
                  </a:rPr>
                  <a:t>Categories</a:t>
                </a:r>
              </a:p>
            </c:rich>
          </c:tx>
          <c:layout>
            <c:manualLayout>
              <c:xMode val="edge"/>
              <c:yMode val="edge"/>
              <c:x val="3.2593083960784995E-2"/>
              <c:y val="0.36104739971408711"/>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0452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diagram.xlsx]Sheet2!PivotTable3</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POPULARITY PERCENTAGE SHARE FROM TOP 5 CATEGORIES</a:t>
            </a:r>
          </a:p>
        </c:rich>
      </c:tx>
      <c:layout>
        <c:manualLayout>
          <c:xMode val="edge"/>
          <c:yMode val="edge"/>
          <c:x val="0.18574300087489085"/>
          <c:y val="9.1571886847477454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manualLayout>
          <c:layoutTarget val="inner"/>
          <c:xMode val="edge"/>
          <c:yMode val="edge"/>
          <c:x val="0.28929412258291909"/>
          <c:y val="0.23253651642657022"/>
          <c:w val="0.36487661462031484"/>
          <c:h val="0.70995780933524733"/>
        </c:manualLayout>
      </c:layout>
      <c:pieChart>
        <c:varyColors val="1"/>
        <c:ser>
          <c:idx val="0"/>
          <c:order val="0"/>
          <c:tx>
            <c:strRef>
              <c:f>Sheet2!$B$3</c:f>
              <c:strCache>
                <c:ptCount val="1"/>
                <c:pt idx="0">
                  <c:v>Total</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660-44A1-AD4F-3DBFDA1276BC}"/>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660-44A1-AD4F-3DBFDA1276BC}"/>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660-44A1-AD4F-3DBFDA1276BC}"/>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660-44A1-AD4F-3DBFDA1276BC}"/>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C660-44A1-AD4F-3DBFDA1276B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Sheet2!$A$4:$A$9</c:f>
              <c:strCache>
                <c:ptCount val="5"/>
                <c:pt idx="0">
                  <c:v>Technology</c:v>
                </c:pt>
                <c:pt idx="1">
                  <c:v>Science</c:v>
                </c:pt>
                <c:pt idx="2">
                  <c:v>Food</c:v>
                </c:pt>
                <c:pt idx="3">
                  <c:v>Animals</c:v>
                </c:pt>
                <c:pt idx="4">
                  <c:v>Healthy Eating</c:v>
                </c:pt>
              </c:strCache>
            </c:strRef>
          </c:cat>
          <c:val>
            <c:numRef>
              <c:f>Sheet2!$B$4:$B$9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A-C660-44A1-AD4F-3DBFDA1276B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2693546824595843"/>
          <c:y val="0.31572672165131982"/>
          <c:w val="0.15110973138215317"/>
          <c:h val="0.4705206120000953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effectLst>
                <a:outerShdw blurRad="50800" dist="50800" dir="5400000" sx="1000" sy="1000" algn="ctr" rotWithShape="0">
                  <a:srgbClr val="000000">
                    <a:alpha val="43137"/>
                  </a:srgbClr>
                </a:outerShdw>
              </a:effectLst>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it’s </a:t>
            </a:r>
            <a:r>
              <a:rPr lang="en-US" dirty="0" err="1"/>
              <a:t>Tuhin</a:t>
            </a:r>
            <a:r>
              <a:rPr lang="en-US" dirty="0"/>
              <a:t>, giving you a warm welcome and today I will going to present the results attributed to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52525"/>
                </a:solidFill>
                <a:effectLst/>
                <a:latin typeface="Open Sans" panose="020B0606030504020204" pitchFamily="34" charset="0"/>
              </a:rPr>
              <a:t>So to sum </a:t>
            </a:r>
            <a:r>
              <a:rPr lang="en-US" b="0" i="0" dirty="0">
                <a:solidFill>
                  <a:srgbClr val="E36B00"/>
                </a:solidFill>
                <a:effectLst/>
                <a:latin typeface="Open Sans" panose="020B0606030504020204" pitchFamily="34" charset="0"/>
              </a:rPr>
              <a:t>it up:</a:t>
            </a:r>
            <a:r>
              <a:rPr lang="en-US" b="0" i="0" dirty="0">
                <a:solidFill>
                  <a:srgbClr val="252525"/>
                </a:solidFill>
                <a:effectLst/>
                <a:latin typeface="Open Sans" panose="020B0606030504020204" pitchFamily="34" charset="0"/>
              </a:rPr>
              <a:t> We </a:t>
            </a:r>
            <a:r>
              <a:rPr lang="en-US" b="0" i="0" dirty="0">
                <a:solidFill>
                  <a:srgbClr val="E36B00"/>
                </a:solidFill>
                <a:effectLst/>
                <a:latin typeface="Open Sans" panose="020B0606030504020204" pitchFamily="34" charset="0"/>
              </a:rPr>
              <a:t>took </a:t>
            </a:r>
            <a:r>
              <a:rPr lang="en-US" b="0" i="0" dirty="0">
                <a:solidFill>
                  <a:srgbClr val="252525"/>
                </a:solidFill>
                <a:effectLst/>
                <a:latin typeface="Open Sans" panose="020B0606030504020204" pitchFamily="34" charset="0"/>
              </a:rPr>
              <a:t>on this </a:t>
            </a:r>
            <a:r>
              <a:rPr lang="en-US" b="0" i="0" dirty="0">
                <a:solidFill>
                  <a:srgbClr val="E36B00"/>
                </a:solidFill>
                <a:effectLst/>
                <a:latin typeface="Open Sans" panose="020B0606030504020204" pitchFamily="34" charset="0"/>
              </a:rPr>
              <a:t>duty </a:t>
            </a:r>
            <a:r>
              <a:rPr lang="en-US" b="0" i="0" dirty="0">
                <a:solidFill>
                  <a:srgbClr val="252525"/>
                </a:solidFill>
                <a:effectLst/>
                <a:latin typeface="Open Sans" panose="020B0606030504020204" pitchFamily="34" charset="0"/>
              </a:rPr>
              <a:t>and, as </a:t>
            </a:r>
            <a:r>
              <a:rPr lang="en-US" b="0" i="0" dirty="0">
                <a:solidFill>
                  <a:srgbClr val="E36B00"/>
                </a:solidFill>
                <a:effectLst/>
                <a:latin typeface="Open Sans" panose="020B0606030504020204" pitchFamily="34" charset="0"/>
              </a:rPr>
              <a:t>requested, identified </a:t>
            </a:r>
            <a:r>
              <a:rPr lang="en-US" b="0" i="0" dirty="0">
                <a:solidFill>
                  <a:srgbClr val="5000B9"/>
                </a:solidFill>
                <a:effectLst/>
                <a:latin typeface="Open Sans" panose="020B0606030504020204" pitchFamily="34" charset="0"/>
              </a:rPr>
              <a:t>the top five </a:t>
            </a:r>
            <a:r>
              <a:rPr lang="en-US" b="0" i="0" dirty="0">
                <a:solidFill>
                  <a:srgbClr val="252525"/>
                </a:solidFill>
                <a:effectLst/>
                <a:latin typeface="Open Sans" panose="020B0606030504020204" pitchFamily="34" charset="0"/>
              </a:rPr>
              <a:t>most popular categories, but we also went a step further. - We </a:t>
            </a:r>
            <a:r>
              <a:rPr lang="en-US" b="0" i="0" dirty="0">
                <a:solidFill>
                  <a:srgbClr val="E36B00"/>
                </a:solidFill>
                <a:effectLst/>
                <a:latin typeface="Open Sans" panose="020B0606030504020204" pitchFamily="34" charset="0"/>
              </a:rPr>
              <a:t>discovered </a:t>
            </a:r>
            <a:r>
              <a:rPr lang="en-US" b="0" i="0" dirty="0">
                <a:solidFill>
                  <a:srgbClr val="252525"/>
                </a:solidFill>
                <a:effectLst/>
                <a:latin typeface="Open Sans" panose="020B0606030504020204" pitchFamily="34" charset="0"/>
              </a:rPr>
              <a:t>that </a:t>
            </a:r>
            <a:r>
              <a:rPr lang="en-US" b="0" i="0" dirty="0">
                <a:solidFill>
                  <a:srgbClr val="006ACC"/>
                </a:solidFill>
                <a:effectLst/>
                <a:latin typeface="Open Sans" panose="020B0606030504020204" pitchFamily="34" charset="0"/>
              </a:rPr>
              <a:t>the two most popular categories </a:t>
            </a:r>
            <a:r>
              <a:rPr lang="en-US" b="0" i="0" dirty="0">
                <a:solidFill>
                  <a:srgbClr val="252525"/>
                </a:solidFill>
                <a:effectLst/>
                <a:latin typeface="Open Sans" panose="020B0606030504020204" pitchFamily="34" charset="0"/>
              </a:rPr>
              <a:t>are food and culture, </a:t>
            </a:r>
            <a:r>
              <a:rPr lang="en-US" b="0" i="0" dirty="0">
                <a:solidFill>
                  <a:srgbClr val="E36B00"/>
                </a:solidFill>
                <a:effectLst/>
                <a:latin typeface="Open Sans" panose="020B0606030504020204" pitchFamily="34" charset="0"/>
              </a:rPr>
              <a:t>indicating </a:t>
            </a:r>
            <a:r>
              <a:rPr lang="en-US" b="0" i="0" dirty="0">
                <a:solidFill>
                  <a:srgbClr val="252525"/>
                </a:solidFill>
                <a:effectLst/>
                <a:latin typeface="Open Sans" panose="020B0606030504020204" pitchFamily="34" charset="0"/>
              </a:rPr>
              <a:t>that </a:t>
            </a:r>
            <a:r>
              <a:rPr lang="en-US" b="0" i="0" dirty="0">
                <a:solidFill>
                  <a:srgbClr val="E36B00"/>
                </a:solidFill>
                <a:effectLst/>
                <a:latin typeface="Open Sans" panose="020B0606030504020204" pitchFamily="34" charset="0"/>
              </a:rPr>
              <a:t>people prefer </a:t>
            </a:r>
            <a:r>
              <a:rPr lang="en-US" b="0" i="0" dirty="0">
                <a:solidFill>
                  <a:srgbClr val="252525"/>
                </a:solidFill>
                <a:effectLst/>
                <a:latin typeface="Open Sans" panose="020B0606030504020204" pitchFamily="34" charset="0"/>
              </a:rPr>
              <a:t>"real-life" content. - Soccer </a:t>
            </a:r>
            <a:r>
              <a:rPr lang="en-US" b="0" i="0" dirty="0">
                <a:solidFill>
                  <a:srgbClr val="E36B00"/>
                </a:solidFill>
                <a:effectLst/>
                <a:latin typeface="Open Sans" panose="020B0606030504020204" pitchFamily="34" charset="0"/>
              </a:rPr>
              <a:t>came </a:t>
            </a:r>
            <a:r>
              <a:rPr lang="en-US" b="0" i="0" dirty="0">
                <a:solidFill>
                  <a:srgbClr val="252525"/>
                </a:solidFill>
                <a:effectLst/>
                <a:latin typeface="Open Sans" panose="020B0606030504020204" pitchFamily="34" charset="0"/>
              </a:rPr>
              <a:t>in third </a:t>
            </a:r>
            <a:r>
              <a:rPr lang="en-US" b="0" i="0" dirty="0">
                <a:solidFill>
                  <a:srgbClr val="E36B00"/>
                </a:solidFill>
                <a:effectLst/>
                <a:latin typeface="Open Sans" panose="020B0606030504020204" pitchFamily="34" charset="0"/>
              </a:rPr>
              <a:t>place, probably </a:t>
            </a:r>
            <a:r>
              <a:rPr lang="en-US" b="0" i="0" dirty="0">
                <a:solidFill>
                  <a:srgbClr val="252525"/>
                </a:solidFill>
                <a:effectLst/>
                <a:latin typeface="Open Sans" panose="020B0606030504020204" pitchFamily="34" charset="0"/>
              </a:rPr>
              <a:t>as a </a:t>
            </a:r>
            <a:r>
              <a:rPr lang="en-US" b="0" i="0" dirty="0">
                <a:solidFill>
                  <a:srgbClr val="E36B00"/>
                </a:solidFill>
                <a:effectLst/>
                <a:latin typeface="Open Sans" panose="020B0606030504020204" pitchFamily="34" charset="0"/>
              </a:rPr>
              <a:t>result </a:t>
            </a:r>
            <a:r>
              <a:rPr lang="en-US" b="0" i="0" dirty="0">
                <a:solidFill>
                  <a:srgbClr val="252525"/>
                </a:solidFill>
                <a:effectLst/>
                <a:latin typeface="Open Sans" panose="020B0606030504020204" pitchFamily="34" charset="0"/>
              </a:rPr>
              <a:t>of the </a:t>
            </a:r>
            <a:r>
              <a:rPr lang="en-US" b="0" i="0" dirty="0">
                <a:solidFill>
                  <a:srgbClr val="E36B00"/>
                </a:solidFill>
                <a:effectLst/>
                <a:latin typeface="Open Sans" panose="020B0606030504020204" pitchFamily="34" charset="0"/>
              </a:rPr>
              <a:t>upcoming competition.</a:t>
            </a:r>
            <a:r>
              <a:rPr lang="en-US" b="0" i="0" dirty="0">
                <a:solidFill>
                  <a:srgbClr val="252525"/>
                </a:solidFill>
                <a:effectLst/>
                <a:latin typeface="Open Sans" panose="020B0606030504020204" pitchFamily="34" charset="0"/>
              </a:rPr>
              <a:t> </a:t>
            </a:r>
            <a:r>
              <a:rPr lang="en-US" b="0" i="0" dirty="0">
                <a:solidFill>
                  <a:srgbClr val="E36B00"/>
                </a:solidFill>
                <a:effectLst/>
                <a:latin typeface="Open Sans" panose="020B0606030504020204" pitchFamily="34" charset="0"/>
              </a:rPr>
              <a:t>Due </a:t>
            </a:r>
            <a:r>
              <a:rPr lang="en-US" b="0" i="0" dirty="0">
                <a:solidFill>
                  <a:srgbClr val="252525"/>
                </a:solidFill>
                <a:effectLst/>
                <a:latin typeface="Open Sans" panose="020B0606030504020204" pitchFamily="34" charset="0"/>
              </a:rPr>
              <a:t>to the </a:t>
            </a:r>
            <a:r>
              <a:rPr lang="en-US" b="0" i="0" dirty="0">
                <a:solidFill>
                  <a:srgbClr val="E36B00"/>
                </a:solidFill>
                <a:effectLst/>
                <a:latin typeface="Open Sans" panose="020B0606030504020204" pitchFamily="34" charset="0"/>
              </a:rPr>
              <a:t>fact that everyone </a:t>
            </a:r>
            <a:r>
              <a:rPr lang="en-US" b="0" i="0" dirty="0">
                <a:solidFill>
                  <a:srgbClr val="252525"/>
                </a:solidFill>
                <a:effectLst/>
                <a:latin typeface="Open Sans" panose="020B0606030504020204" pitchFamily="34" charset="0"/>
              </a:rPr>
              <a:t>will be </a:t>
            </a:r>
            <a:r>
              <a:rPr lang="en-US" b="0" i="0" dirty="0">
                <a:solidFill>
                  <a:srgbClr val="E36B00"/>
                </a:solidFill>
                <a:effectLst/>
                <a:latin typeface="Open Sans" panose="020B0606030504020204" pitchFamily="34" charset="0"/>
              </a:rPr>
              <a:t>watching both </a:t>
            </a:r>
            <a:r>
              <a:rPr lang="en-US" b="0" i="0" dirty="0">
                <a:solidFill>
                  <a:srgbClr val="252525"/>
                </a:solidFill>
                <a:effectLst/>
                <a:latin typeface="Open Sans" panose="020B0606030504020204" pitchFamily="34" charset="0"/>
              </a:rPr>
              <a:t>the event </a:t>
            </a:r>
            <a:r>
              <a:rPr lang="en-US" b="0" i="0" dirty="0">
                <a:solidFill>
                  <a:srgbClr val="E36B00"/>
                </a:solidFill>
                <a:effectLst/>
                <a:latin typeface="Open Sans" panose="020B0606030504020204" pitchFamily="34" charset="0"/>
              </a:rPr>
              <a:t>and </a:t>
            </a:r>
            <a:r>
              <a:rPr lang="en-US" b="0" i="0" dirty="0">
                <a:solidFill>
                  <a:srgbClr val="252525"/>
                </a:solidFill>
                <a:effectLst/>
                <a:latin typeface="Open Sans" panose="020B0606030504020204" pitchFamily="34" charset="0"/>
              </a:rPr>
              <a:t>the </a:t>
            </a:r>
            <a:r>
              <a:rPr lang="en-US" b="0" i="0" dirty="0">
                <a:solidFill>
                  <a:srgbClr val="E36B00"/>
                </a:solidFill>
                <a:effectLst/>
                <a:latin typeface="Open Sans" panose="020B0606030504020204" pitchFamily="34" charset="0"/>
              </a:rPr>
              <a:t>participants, </a:t>
            </a:r>
            <a:r>
              <a:rPr lang="en-US" b="0" i="0" dirty="0">
                <a:solidFill>
                  <a:srgbClr val="252525"/>
                </a:solidFill>
                <a:effectLst/>
                <a:latin typeface="Open Sans" panose="020B0606030504020204" pitchFamily="34" charset="0"/>
              </a:rPr>
              <a:t>this </a:t>
            </a:r>
            <a:r>
              <a:rPr lang="en-US" b="0" i="0" dirty="0">
                <a:solidFill>
                  <a:srgbClr val="E36B00"/>
                </a:solidFill>
                <a:effectLst/>
                <a:latin typeface="Open Sans" panose="020B0606030504020204" pitchFamily="34" charset="0"/>
              </a:rPr>
              <a:t>gives </a:t>
            </a:r>
            <a:r>
              <a:rPr lang="en-US" b="0" i="0" dirty="0">
                <a:solidFill>
                  <a:srgbClr val="252525"/>
                </a:solidFill>
                <a:effectLst/>
                <a:latin typeface="Open Sans" panose="020B0606030504020204" pitchFamily="34" charset="0"/>
              </a:rPr>
              <a:t>a </a:t>
            </a:r>
            <a:r>
              <a:rPr lang="en-US" b="0" i="0" dirty="0">
                <a:solidFill>
                  <a:srgbClr val="E36B00"/>
                </a:solidFill>
                <a:effectLst/>
                <a:latin typeface="Open Sans" panose="020B0606030504020204" pitchFamily="34" charset="0"/>
              </a:rPr>
              <a:t>huge potential </a:t>
            </a:r>
            <a:r>
              <a:rPr lang="en-US" b="0" i="0" dirty="0">
                <a:solidFill>
                  <a:srgbClr val="006ACC"/>
                </a:solidFill>
                <a:effectLst/>
                <a:latin typeface="Open Sans" panose="020B0606030504020204" pitchFamily="34" charset="0"/>
              </a:rPr>
              <a:t>for Social Buzz to </a:t>
            </a:r>
            <a:r>
              <a:rPr lang="en-US" b="0" i="0" dirty="0">
                <a:solidFill>
                  <a:srgbClr val="E36B00"/>
                </a:solidFill>
                <a:effectLst/>
                <a:latin typeface="Open Sans" panose="020B0606030504020204" pitchFamily="34" charset="0"/>
              </a:rPr>
              <a:t>capitalize </a:t>
            </a:r>
            <a:r>
              <a:rPr lang="en-US" b="0" i="0" dirty="0">
                <a:solidFill>
                  <a:srgbClr val="252525"/>
                </a:solidFill>
                <a:effectLst/>
                <a:latin typeface="Open Sans" panose="020B0606030504020204" pitchFamily="34" charset="0"/>
              </a:rPr>
              <a:t>on it. </a:t>
            </a:r>
            <a:r>
              <a:rPr lang="en-US" b="0" i="0" dirty="0">
                <a:solidFill>
                  <a:srgbClr val="A0A0A0"/>
                </a:solidFill>
                <a:effectLst/>
                <a:latin typeface="Open Sans" panose="020B0606030504020204" pitchFamily="34" charset="0"/>
              </a:rPr>
              <a:t>- As much as this analysis was insightful, we are ready to take it to the next stage and we have the expertise within Accenture to help you realize these kinds of insights in production across your organization .</a:t>
            </a:r>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Thank you immensely for lending an ear, and please, don't hesitate to invite inquiry's embrace. In the realm of knowledge, allow me to inquire: what queries dance within the corridors of your curiosity?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Tuhin</a:t>
            </a:r>
            <a:r>
              <a:rPr lang="en-US" dirty="0"/>
              <a:t> Nath,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Well, so now,</a:t>
            </a:r>
          </a:p>
          <a:p>
            <a:pPr lvl="0"/>
            <a:r>
              <a:rPr lang="en-US" dirty="0"/>
              <a:t>We’ve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5000B9"/>
                </a:solidFill>
                <a:effectLst/>
                <a:latin typeface="Open Sans" panose="020B0604020202020204" pitchFamily="34" charset="0"/>
              </a:rPr>
              <a:t>Our analysis </a:t>
            </a:r>
            <a:r>
              <a:rPr lang="en-US" b="0" i="0" dirty="0">
                <a:solidFill>
                  <a:srgbClr val="252525"/>
                </a:solidFill>
                <a:effectLst/>
                <a:latin typeface="Open Sans" panose="020B0604020202020204" pitchFamily="34" charset="0"/>
              </a:rPr>
              <a:t>of your data </a:t>
            </a:r>
            <a:r>
              <a:rPr lang="en-US" b="0" i="0" dirty="0">
                <a:solidFill>
                  <a:srgbClr val="E36B00"/>
                </a:solidFill>
                <a:effectLst/>
                <a:latin typeface="Open Sans" panose="020B0604020202020204" pitchFamily="34" charset="0"/>
              </a:rPr>
              <a:t>revealed </a:t>
            </a:r>
            <a:r>
              <a:rPr lang="en-US" b="0" i="0" dirty="0">
                <a:solidFill>
                  <a:srgbClr val="252525"/>
                </a:solidFill>
                <a:effectLst/>
                <a:latin typeface="Open Sans" panose="020B0604020202020204" pitchFamily="34" charset="0"/>
              </a:rPr>
              <a:t>that your sample dataset had posts </a:t>
            </a:r>
            <a:r>
              <a:rPr lang="en-US" b="0" i="0" dirty="0">
                <a:solidFill>
                  <a:srgbClr val="E36B00"/>
                </a:solidFill>
                <a:effectLst/>
                <a:latin typeface="Open Sans" panose="020B0604020202020204" pitchFamily="34" charset="0"/>
              </a:rPr>
              <a:t>in </a:t>
            </a:r>
            <a:r>
              <a:rPr lang="en-US" b="0" i="0" dirty="0">
                <a:solidFill>
                  <a:srgbClr val="252525"/>
                </a:solidFill>
                <a:effectLst/>
                <a:latin typeface="Open Sans" panose="020B0604020202020204" pitchFamily="34" charset="0"/>
              </a:rPr>
              <a:t>a total of 16 </a:t>
            </a:r>
            <a:r>
              <a:rPr lang="en-US" b="0" i="0" dirty="0">
                <a:solidFill>
                  <a:srgbClr val="E36B00"/>
                </a:solidFill>
                <a:effectLst/>
                <a:latin typeface="Open Sans" panose="020B0604020202020204" pitchFamily="34" charset="0"/>
              </a:rPr>
              <a:t>different </a:t>
            </a:r>
            <a:r>
              <a:rPr lang="en-US" b="0" i="0" dirty="0">
                <a:solidFill>
                  <a:srgbClr val="252525"/>
                </a:solidFill>
                <a:effectLst/>
                <a:latin typeface="Open Sans" panose="020B0604020202020204" pitchFamily="34" charset="0"/>
              </a:rPr>
              <a:t>categories. Food, culture, and sport </a:t>
            </a:r>
            <a:r>
              <a:rPr lang="en-US" b="0" i="0" dirty="0">
                <a:solidFill>
                  <a:srgbClr val="E36B00"/>
                </a:solidFill>
                <a:effectLst/>
                <a:latin typeface="Open Sans" panose="020B0604020202020204" pitchFamily="34" charset="0"/>
              </a:rPr>
              <a:t>are included </a:t>
            </a:r>
            <a:r>
              <a:rPr lang="en-US" b="0" i="0" dirty="0">
                <a:solidFill>
                  <a:srgbClr val="252525"/>
                </a:solidFill>
                <a:effectLst/>
                <a:latin typeface="Open Sans" panose="020B0604020202020204" pitchFamily="34" charset="0"/>
              </a:rPr>
              <a:t>in this. </a:t>
            </a:r>
            <a:r>
              <a:rPr lang="en-US" b="0" i="0" dirty="0">
                <a:solidFill>
                  <a:srgbClr val="E36B00"/>
                </a:solidFill>
                <a:effectLst/>
                <a:latin typeface="Open Sans" panose="020B0604020202020204" pitchFamily="34" charset="0"/>
              </a:rPr>
              <a:t>Additionally, </a:t>
            </a:r>
            <a:r>
              <a:rPr lang="en-US" b="0" i="0" dirty="0">
                <a:solidFill>
                  <a:srgbClr val="252525"/>
                </a:solidFill>
                <a:effectLst/>
                <a:latin typeface="Open Sans" panose="020B0604020202020204" pitchFamily="34" charset="0"/>
              </a:rPr>
              <a:t>there </a:t>
            </a:r>
            <a:r>
              <a:rPr lang="en-US" b="0" i="0" dirty="0">
                <a:solidFill>
                  <a:srgbClr val="E36B00"/>
                </a:solidFill>
                <a:effectLst/>
                <a:latin typeface="Open Sans" panose="020B0604020202020204" pitchFamily="34" charset="0"/>
              </a:rPr>
              <a:t>were </a:t>
            </a:r>
            <a:r>
              <a:rPr lang="en-US" b="0" i="0" dirty="0">
                <a:solidFill>
                  <a:srgbClr val="252525"/>
                </a:solidFill>
                <a:effectLst/>
                <a:latin typeface="Open Sans" panose="020B0604020202020204" pitchFamily="34" charset="0"/>
              </a:rPr>
              <a:t>1091 posts </a:t>
            </a:r>
            <a:r>
              <a:rPr lang="en-US" b="0" i="0" dirty="0">
                <a:solidFill>
                  <a:srgbClr val="E36B00"/>
                </a:solidFill>
                <a:effectLst/>
                <a:latin typeface="Open Sans" panose="020B0604020202020204" pitchFamily="34" charset="0"/>
              </a:rPr>
              <a:t>in </a:t>
            </a:r>
            <a:r>
              <a:rPr lang="en-US" b="0" i="0" dirty="0">
                <a:solidFill>
                  <a:srgbClr val="252525"/>
                </a:solidFill>
                <a:effectLst/>
                <a:latin typeface="Open Sans" panose="020B0604020202020204" pitchFamily="34" charset="0"/>
              </a:rPr>
              <a:t>the Food category alone. </a:t>
            </a:r>
            <a:r>
              <a:rPr lang="en-US" b="0" i="0" dirty="0">
                <a:solidFill>
                  <a:srgbClr val="A0A0A0"/>
                </a:solidFill>
                <a:effectLst/>
                <a:latin typeface="Open Sans" panose="020B0604020202020204" pitchFamily="34" charset="0"/>
              </a:rPr>
              <a:t>People obviously really like food! And also the most common month for users to post within was December, since this is such a seasonal month with so many holidays and events, this is interesting to know that people are most active during this month! But now, onto the main question... which is... what were the top 5 most popular categories of posts? </a:t>
            </a:r>
            <a:br>
              <a:rPr lang="en-US"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E36B00"/>
                </a:solidFill>
                <a:effectLst/>
                <a:latin typeface="Open Sans" panose="020B0606030504020204" pitchFamily="34" charset="0"/>
              </a:rPr>
              <a:t>As </a:t>
            </a:r>
            <a:r>
              <a:rPr lang="en-US" b="0" i="0" dirty="0">
                <a:solidFill>
                  <a:srgbClr val="252525"/>
                </a:solidFill>
                <a:effectLst/>
                <a:latin typeface="Open Sans" panose="020B0606030504020204" pitchFamily="34" charset="0"/>
              </a:rPr>
              <a:t>you can see from our </a:t>
            </a:r>
            <a:r>
              <a:rPr lang="en-US" b="0" i="0" dirty="0">
                <a:solidFill>
                  <a:srgbClr val="E36B00"/>
                </a:solidFill>
                <a:effectLst/>
                <a:latin typeface="Open Sans" panose="020B0606030504020204" pitchFamily="34" charset="0"/>
              </a:rPr>
              <a:t>study, </a:t>
            </a:r>
            <a:r>
              <a:rPr lang="en-US" b="0" i="0" dirty="0">
                <a:solidFill>
                  <a:srgbClr val="006ACC"/>
                </a:solidFill>
                <a:effectLst/>
                <a:latin typeface="Open Sans" panose="020B0606030504020204" pitchFamily="34" charset="0"/>
              </a:rPr>
              <a:t>the top 5 most popular </a:t>
            </a:r>
            <a:r>
              <a:rPr lang="en-US" b="0" i="0" dirty="0">
                <a:solidFill>
                  <a:srgbClr val="252525"/>
                </a:solidFill>
                <a:effectLst/>
                <a:latin typeface="Open Sans" panose="020B0606030504020204" pitchFamily="34" charset="0"/>
              </a:rPr>
              <a:t>post categories were, in descending order, </a:t>
            </a:r>
            <a:r>
              <a:rPr lang="en-US" b="0" i="0" dirty="0">
                <a:solidFill>
                  <a:srgbClr val="E36B00"/>
                </a:solidFill>
                <a:effectLst/>
                <a:latin typeface="Open Sans" panose="020B0606030504020204" pitchFamily="34" charset="0"/>
              </a:rPr>
              <a:t>cuisine, </a:t>
            </a:r>
            <a:r>
              <a:rPr lang="en-US" b="0" i="0" dirty="0">
                <a:solidFill>
                  <a:srgbClr val="252525"/>
                </a:solidFill>
                <a:effectLst/>
                <a:latin typeface="Open Sans" panose="020B0606030504020204" pitchFamily="34" charset="0"/>
              </a:rPr>
              <a:t>culture, soccer, </a:t>
            </a:r>
            <a:r>
              <a:rPr lang="en-US" b="0" i="0" dirty="0">
                <a:solidFill>
                  <a:srgbClr val="E36B00"/>
                </a:solidFill>
                <a:effectLst/>
                <a:latin typeface="Open Sans" panose="020B0606030504020204" pitchFamily="34" charset="0"/>
              </a:rPr>
              <a:t>cookery, </a:t>
            </a:r>
            <a:r>
              <a:rPr lang="en-US" b="0" i="0" dirty="0">
                <a:solidFill>
                  <a:srgbClr val="252525"/>
                </a:solidFill>
                <a:effectLst/>
                <a:latin typeface="Open Sans" panose="020B0606030504020204" pitchFamily="34" charset="0"/>
              </a:rPr>
              <a:t>and animals. </a:t>
            </a:r>
            <a:r>
              <a:rPr lang="en-US" b="0" i="0" dirty="0">
                <a:solidFill>
                  <a:srgbClr val="E36B00"/>
                </a:solidFill>
                <a:effectLst/>
                <a:latin typeface="Open Sans" panose="020B0606030504020204" pitchFamily="34" charset="0"/>
              </a:rPr>
              <a:t>The overall </a:t>
            </a:r>
            <a:r>
              <a:rPr lang="en-US" b="0" i="0" dirty="0">
                <a:solidFill>
                  <a:srgbClr val="252525"/>
                </a:solidFill>
                <a:effectLst/>
                <a:latin typeface="Open Sans" panose="020B0606030504020204" pitchFamily="34" charset="0"/>
              </a:rPr>
              <a:t>popularity of food </a:t>
            </a:r>
            <a:r>
              <a:rPr lang="en-US" b="0" i="0" dirty="0">
                <a:solidFill>
                  <a:srgbClr val="E36B00"/>
                </a:solidFill>
                <a:effectLst/>
                <a:latin typeface="Open Sans" panose="020B0606030504020204" pitchFamily="34" charset="0"/>
              </a:rPr>
              <a:t>was close to </a:t>
            </a:r>
            <a:r>
              <a:rPr lang="en-US" b="0" i="0" dirty="0">
                <a:solidFill>
                  <a:srgbClr val="252525"/>
                </a:solidFill>
                <a:effectLst/>
                <a:latin typeface="Open Sans" panose="020B0606030504020204" pitchFamily="34" charset="0"/>
              </a:rPr>
              <a:t>1100. It's </a:t>
            </a:r>
            <a:r>
              <a:rPr lang="en-US" b="0" i="0" dirty="0">
                <a:solidFill>
                  <a:srgbClr val="E36B00"/>
                </a:solidFill>
                <a:effectLst/>
                <a:latin typeface="Open Sans" panose="020B0606030504020204" pitchFamily="34" charset="0"/>
              </a:rPr>
              <a:t>quite intriguing </a:t>
            </a:r>
            <a:r>
              <a:rPr lang="en-US" b="0" i="0" dirty="0">
                <a:solidFill>
                  <a:srgbClr val="252525"/>
                </a:solidFill>
                <a:effectLst/>
                <a:latin typeface="Open Sans" panose="020B0606030504020204" pitchFamily="34" charset="0"/>
              </a:rPr>
              <a:t>to see food and cooking in the top 5, as it </a:t>
            </a:r>
            <a:r>
              <a:rPr lang="en-US" b="0" i="0" dirty="0">
                <a:solidFill>
                  <a:srgbClr val="E36B00"/>
                </a:solidFill>
                <a:effectLst/>
                <a:latin typeface="Open Sans" panose="020B0606030504020204" pitchFamily="34" charset="0"/>
              </a:rPr>
              <a:t>clearly demonstrates </a:t>
            </a:r>
            <a:r>
              <a:rPr lang="en-US" b="0" i="0" dirty="0">
                <a:solidFill>
                  <a:srgbClr val="252525"/>
                </a:solidFill>
                <a:effectLst/>
                <a:latin typeface="Open Sans" panose="020B0606030504020204" pitchFamily="34" charset="0"/>
              </a:rPr>
              <a:t>the </a:t>
            </a:r>
            <a:r>
              <a:rPr lang="en-US" b="0" i="0" dirty="0">
                <a:solidFill>
                  <a:srgbClr val="E36B00"/>
                </a:solidFill>
                <a:effectLst/>
                <a:latin typeface="Open Sans" panose="020B0606030504020204" pitchFamily="34" charset="0"/>
              </a:rPr>
              <a:t>types of material consumers </a:t>
            </a:r>
            <a:r>
              <a:rPr lang="en-US" b="0" i="0" dirty="0">
                <a:solidFill>
                  <a:srgbClr val="252525"/>
                </a:solidFill>
                <a:effectLst/>
                <a:latin typeface="Open Sans" panose="020B0606030504020204" pitchFamily="34" charset="0"/>
              </a:rPr>
              <a:t>enjoy consuming. But </a:t>
            </a:r>
            <a:r>
              <a:rPr lang="en-US" b="0" i="0" dirty="0">
                <a:solidFill>
                  <a:srgbClr val="E36B00"/>
                </a:solidFill>
                <a:effectLst/>
                <a:latin typeface="Open Sans" panose="020B0606030504020204" pitchFamily="34" charset="0"/>
              </a:rPr>
              <a:t>it's </a:t>
            </a:r>
            <a:r>
              <a:rPr lang="en-US" b="0" i="0" dirty="0">
                <a:solidFill>
                  <a:srgbClr val="252525"/>
                </a:solidFill>
                <a:effectLst/>
                <a:latin typeface="Open Sans" panose="020B0606030504020204" pitchFamily="34" charset="0"/>
              </a:rPr>
              <a:t>also </a:t>
            </a:r>
            <a:r>
              <a:rPr lang="en-US" b="0" i="0" dirty="0">
                <a:solidFill>
                  <a:srgbClr val="E36B00"/>
                </a:solidFill>
                <a:effectLst/>
                <a:latin typeface="Open Sans" panose="020B0606030504020204" pitchFamily="34" charset="0"/>
              </a:rPr>
              <a:t>fascinating </a:t>
            </a:r>
            <a:r>
              <a:rPr lang="en-US" b="0" i="0" dirty="0">
                <a:solidFill>
                  <a:srgbClr val="252525"/>
                </a:solidFill>
                <a:effectLst/>
                <a:latin typeface="Open Sans" panose="020B0606030504020204" pitchFamily="34" charset="0"/>
              </a:rPr>
              <a:t>to </a:t>
            </a:r>
            <a:r>
              <a:rPr lang="en-US" b="0" i="0" dirty="0">
                <a:solidFill>
                  <a:srgbClr val="E36B00"/>
                </a:solidFill>
                <a:effectLst/>
                <a:latin typeface="Open Sans" panose="020B0606030504020204" pitchFamily="34" charset="0"/>
              </a:rPr>
              <a:t>observe </a:t>
            </a:r>
            <a:r>
              <a:rPr lang="en-US" b="0" i="0" dirty="0">
                <a:solidFill>
                  <a:srgbClr val="252525"/>
                </a:solidFill>
                <a:effectLst/>
                <a:latin typeface="Open Sans" panose="020B0606030504020204" pitchFamily="34" charset="0"/>
              </a:rPr>
              <a:t>culture. Clearly, users on this platform </a:t>
            </a:r>
            <a:r>
              <a:rPr lang="en-US" b="0" i="0" dirty="0">
                <a:solidFill>
                  <a:srgbClr val="E36B00"/>
                </a:solidFill>
                <a:effectLst/>
                <a:latin typeface="Open Sans" panose="020B0606030504020204" pitchFamily="34" charset="0"/>
              </a:rPr>
              <a:t>prefer </a:t>
            </a:r>
            <a:r>
              <a:rPr lang="en-US" b="0" i="0" dirty="0">
                <a:solidFill>
                  <a:srgbClr val="252525"/>
                </a:solidFill>
                <a:effectLst/>
                <a:latin typeface="Open Sans" panose="020B0606030504020204" pitchFamily="34" charset="0"/>
              </a:rPr>
              <a:t>"real-life" content. Soccer is a </a:t>
            </a:r>
            <a:r>
              <a:rPr lang="en-US" b="0" i="0" dirty="0">
                <a:solidFill>
                  <a:srgbClr val="E36B00"/>
                </a:solidFill>
                <a:effectLst/>
                <a:latin typeface="Open Sans" panose="020B0606030504020204" pitchFamily="34" charset="0"/>
              </a:rPr>
              <a:t>fascinating topic as well </a:t>
            </a:r>
            <a:r>
              <a:rPr lang="en-US" b="0" i="0" dirty="0">
                <a:solidFill>
                  <a:srgbClr val="252525"/>
                </a:solidFill>
                <a:effectLst/>
                <a:latin typeface="Open Sans" panose="020B0606030504020204" pitchFamily="34" charset="0"/>
              </a:rPr>
              <a:t>because the </a:t>
            </a:r>
            <a:r>
              <a:rPr lang="en-US" b="0" i="0" dirty="0">
                <a:solidFill>
                  <a:srgbClr val="E36B00"/>
                </a:solidFill>
                <a:effectLst/>
                <a:latin typeface="Open Sans" panose="020B0606030504020204" pitchFamily="34" charset="0"/>
              </a:rPr>
              <a:t>upcoming </a:t>
            </a:r>
            <a:r>
              <a:rPr lang="en-US" b="0" i="0" dirty="0">
                <a:solidFill>
                  <a:srgbClr val="252525"/>
                </a:solidFill>
                <a:effectLst/>
                <a:latin typeface="Open Sans" panose="020B0606030504020204" pitchFamily="34" charset="0"/>
              </a:rPr>
              <a:t>European Championships </a:t>
            </a:r>
            <a:r>
              <a:rPr lang="en-US" b="0" i="0" dirty="0">
                <a:solidFill>
                  <a:srgbClr val="E36B00"/>
                </a:solidFill>
                <a:effectLst/>
                <a:latin typeface="Open Sans" panose="020B0606030504020204" pitchFamily="34" charset="0"/>
              </a:rPr>
              <a:t>are taking place.</a:t>
            </a:r>
            <a:r>
              <a:rPr lang="en-US" b="0" i="0" dirty="0">
                <a:solidFill>
                  <a:srgbClr val="252525"/>
                </a:solidFill>
                <a:effectLst/>
                <a:latin typeface="Open Sans" panose="020B0606030504020204" pitchFamily="34" charset="0"/>
              </a:rPr>
              <a:t> You </a:t>
            </a:r>
            <a:r>
              <a:rPr lang="en-US" b="0" i="0" dirty="0">
                <a:solidFill>
                  <a:srgbClr val="E36B00"/>
                </a:solidFill>
                <a:effectLst/>
                <a:latin typeface="Open Sans" panose="020B0606030504020204" pitchFamily="34" charset="0"/>
              </a:rPr>
              <a:t>have </a:t>
            </a:r>
            <a:r>
              <a:rPr lang="en-US" b="0" i="0" dirty="0">
                <a:solidFill>
                  <a:srgbClr val="252525"/>
                </a:solidFill>
                <a:effectLst/>
                <a:latin typeface="Open Sans" panose="020B0606030504020204" pitchFamily="34" charset="0"/>
              </a:rPr>
              <a:t>a </a:t>
            </a:r>
            <a:r>
              <a:rPr lang="en-US" b="0" i="0" dirty="0">
                <a:solidFill>
                  <a:srgbClr val="E36B00"/>
                </a:solidFill>
                <a:effectLst/>
                <a:latin typeface="Open Sans" panose="020B0606030504020204" pitchFamily="34" charset="0"/>
              </a:rPr>
              <a:t>fantastic </a:t>
            </a:r>
            <a:r>
              <a:rPr lang="en-US" b="0" i="0" dirty="0">
                <a:solidFill>
                  <a:srgbClr val="252525"/>
                </a:solidFill>
                <a:effectLst/>
                <a:latin typeface="Open Sans" panose="020B0606030504020204" pitchFamily="34" charset="0"/>
              </a:rPr>
              <a:t>opportunity to </a:t>
            </a:r>
            <a:r>
              <a:rPr lang="en-US" b="0" i="0" dirty="0">
                <a:solidFill>
                  <a:srgbClr val="E36B00"/>
                </a:solidFill>
                <a:effectLst/>
                <a:latin typeface="Open Sans" panose="020B0606030504020204" pitchFamily="34" charset="0"/>
              </a:rPr>
              <a:t>distinguish </a:t>
            </a:r>
            <a:r>
              <a:rPr lang="en-US" b="0" i="0" dirty="0">
                <a:solidFill>
                  <a:srgbClr val="252525"/>
                </a:solidFill>
                <a:effectLst/>
                <a:latin typeface="Open Sans" panose="020B0606030504020204" pitchFamily="34" charset="0"/>
              </a:rPr>
              <a:t>your platform and </a:t>
            </a:r>
            <a:r>
              <a:rPr lang="en-US" b="0" i="0" dirty="0">
                <a:solidFill>
                  <a:srgbClr val="E36B00"/>
                </a:solidFill>
                <a:effectLst/>
                <a:latin typeface="Open Sans" panose="020B0606030504020204" pitchFamily="34" charset="0"/>
              </a:rPr>
              <a:t>create targeted </a:t>
            </a:r>
            <a:r>
              <a:rPr lang="en-US" b="0" i="0" dirty="0">
                <a:solidFill>
                  <a:srgbClr val="252525"/>
                </a:solidFill>
                <a:effectLst/>
                <a:latin typeface="Open Sans" panose="020B0606030504020204" pitchFamily="34" charset="0"/>
              </a:rPr>
              <a:t>content or </a:t>
            </a:r>
            <a:r>
              <a:rPr lang="en-US" b="0" i="0" dirty="0">
                <a:solidFill>
                  <a:srgbClr val="E36B00"/>
                </a:solidFill>
                <a:effectLst/>
                <a:latin typeface="Open Sans" panose="020B0606030504020204" pitchFamily="34" charset="0"/>
              </a:rPr>
              <a:t>activities related </a:t>
            </a:r>
            <a:r>
              <a:rPr lang="en-US" b="0" i="0" dirty="0">
                <a:solidFill>
                  <a:srgbClr val="252525"/>
                </a:solidFill>
                <a:effectLst/>
                <a:latin typeface="Open Sans" panose="020B0606030504020204" pitchFamily="34" charset="0"/>
              </a:rPr>
              <a:t>to this </a:t>
            </a:r>
            <a:r>
              <a:rPr lang="en-US" b="0" i="0" dirty="0">
                <a:solidFill>
                  <a:srgbClr val="E36B00"/>
                </a:solidFill>
                <a:effectLst/>
                <a:latin typeface="Open Sans" panose="020B0606030504020204" pitchFamily="34" charset="0"/>
              </a:rPr>
              <a:t>international </a:t>
            </a:r>
            <a:r>
              <a:rPr lang="en-US" b="0" i="0" dirty="0">
                <a:solidFill>
                  <a:srgbClr val="252525"/>
                </a:solidFill>
                <a:effectLst/>
                <a:latin typeface="Open Sans" panose="020B0606030504020204" pitchFamily="34" charset="0"/>
              </a:rPr>
              <a:t>spectacle.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252525"/>
                </a:solidFill>
                <a:effectLst/>
                <a:latin typeface="Open Sans" panose="020B0606030504020204" pitchFamily="34" charset="0"/>
              </a:rPr>
              <a:t>This </a:t>
            </a:r>
            <a:r>
              <a:rPr lang="en-US" b="0" i="0" dirty="0">
                <a:solidFill>
                  <a:srgbClr val="E36B00"/>
                </a:solidFill>
                <a:effectLst/>
                <a:latin typeface="Open Sans" panose="020B0606030504020204" pitchFamily="34" charset="0"/>
              </a:rPr>
              <a:t>figure also shows </a:t>
            </a:r>
            <a:r>
              <a:rPr lang="en-US" b="0" i="0" dirty="0">
                <a:solidFill>
                  <a:srgbClr val="252525"/>
                </a:solidFill>
                <a:effectLst/>
                <a:latin typeface="Open Sans" panose="020B0606030504020204" pitchFamily="34" charset="0"/>
              </a:rPr>
              <a:t>the popularity </a:t>
            </a:r>
            <a:r>
              <a:rPr lang="en-US" b="0" i="0" dirty="0">
                <a:solidFill>
                  <a:srgbClr val="E36B00"/>
                </a:solidFill>
                <a:effectLst/>
                <a:latin typeface="Open Sans" panose="020B0606030504020204" pitchFamily="34" charset="0"/>
              </a:rPr>
              <a:t>divide </a:t>
            </a:r>
            <a:r>
              <a:rPr lang="en-US" b="0" i="0" dirty="0">
                <a:solidFill>
                  <a:srgbClr val="006ACC"/>
                </a:solidFill>
                <a:effectLst/>
                <a:latin typeface="Open Sans" panose="020B0606030504020204" pitchFamily="34" charset="0"/>
              </a:rPr>
              <a:t>between the top 5 categories </a:t>
            </a:r>
            <a:r>
              <a:rPr lang="en-US" b="0" i="0" dirty="0">
                <a:solidFill>
                  <a:srgbClr val="E36B00"/>
                </a:solidFill>
                <a:effectLst/>
                <a:latin typeface="Open Sans" panose="020B0606030504020204" pitchFamily="34" charset="0"/>
              </a:rPr>
              <a:t>in percentage terms.</a:t>
            </a:r>
            <a:r>
              <a:rPr lang="en-US" b="0" i="0" dirty="0">
                <a:solidFill>
                  <a:srgbClr val="252525"/>
                </a:solidFill>
                <a:effectLst/>
                <a:latin typeface="Open Sans" panose="020B0606030504020204" pitchFamily="34" charset="0"/>
              </a:rPr>
              <a:t> Within the top 5, there </a:t>
            </a:r>
            <a:r>
              <a:rPr lang="en-US" b="0" i="0" dirty="0">
                <a:solidFill>
                  <a:srgbClr val="E36B00"/>
                </a:solidFill>
                <a:effectLst/>
                <a:latin typeface="Open Sans" panose="020B0606030504020204" pitchFamily="34" charset="0"/>
              </a:rPr>
              <a:t>isn't </a:t>
            </a:r>
            <a:r>
              <a:rPr lang="en-US" b="0" i="0" dirty="0">
                <a:solidFill>
                  <a:srgbClr val="252525"/>
                </a:solidFill>
                <a:effectLst/>
                <a:latin typeface="Open Sans" panose="020B0606030504020204" pitchFamily="34" charset="0"/>
              </a:rPr>
              <a:t>much of a difference between </a:t>
            </a:r>
            <a:r>
              <a:rPr lang="en-US" b="0" i="0" dirty="0">
                <a:solidFill>
                  <a:srgbClr val="E36B00"/>
                </a:solidFill>
                <a:effectLst/>
                <a:latin typeface="Open Sans" panose="020B0606030504020204" pitchFamily="34" charset="0"/>
              </a:rPr>
              <a:t>any </a:t>
            </a:r>
            <a:r>
              <a:rPr lang="en-US" b="0" i="0" dirty="0">
                <a:solidFill>
                  <a:srgbClr val="252525"/>
                </a:solidFill>
                <a:effectLst/>
                <a:latin typeface="Open Sans" panose="020B0606030504020204" pitchFamily="34" charset="0"/>
              </a:rPr>
              <a:t>of them; food only performs 0.4% </a:t>
            </a:r>
            <a:r>
              <a:rPr lang="en-US" b="0" i="0" dirty="0">
                <a:solidFill>
                  <a:srgbClr val="E36B00"/>
                </a:solidFill>
                <a:effectLst/>
                <a:latin typeface="Open Sans" panose="020B0606030504020204" pitchFamily="34" charset="0"/>
              </a:rPr>
              <a:t>better than </a:t>
            </a:r>
            <a:r>
              <a:rPr lang="en-US" b="0" i="0" dirty="0">
                <a:solidFill>
                  <a:srgbClr val="252525"/>
                </a:solidFill>
                <a:effectLst/>
                <a:latin typeface="Open Sans" panose="020B0606030504020204" pitchFamily="34" charset="0"/>
              </a:rPr>
              <a:t>culture. However, </a:t>
            </a:r>
            <a:r>
              <a:rPr lang="en-US" b="0" i="0" dirty="0">
                <a:solidFill>
                  <a:srgbClr val="E36B00"/>
                </a:solidFill>
                <a:effectLst/>
                <a:latin typeface="Open Sans" panose="020B0606030504020204" pitchFamily="34" charset="0"/>
              </a:rPr>
              <a:t>there </a:t>
            </a:r>
            <a:r>
              <a:rPr lang="en-US" b="0" i="0" dirty="0">
                <a:solidFill>
                  <a:srgbClr val="252525"/>
                </a:solidFill>
                <a:effectLst/>
                <a:latin typeface="Open Sans" panose="020B0606030504020204" pitchFamily="34" charset="0"/>
              </a:rPr>
              <a:t>is a </a:t>
            </a:r>
            <a:r>
              <a:rPr lang="en-US" b="0" i="0" dirty="0">
                <a:solidFill>
                  <a:srgbClr val="E36B00"/>
                </a:solidFill>
                <a:effectLst/>
                <a:latin typeface="Open Sans" panose="020B0606030504020204" pitchFamily="34" charset="0"/>
              </a:rPr>
              <a:t>far greater disparity </a:t>
            </a:r>
            <a:r>
              <a:rPr lang="en-US" b="0" i="0" dirty="0">
                <a:solidFill>
                  <a:srgbClr val="252525"/>
                </a:solidFill>
                <a:effectLst/>
                <a:latin typeface="Open Sans" panose="020B0606030504020204" pitchFamily="34" charset="0"/>
              </a:rPr>
              <a:t>between the </a:t>
            </a:r>
            <a:r>
              <a:rPr lang="en-US" b="0" i="0" dirty="0">
                <a:solidFill>
                  <a:srgbClr val="E36B00"/>
                </a:solidFill>
                <a:effectLst/>
                <a:latin typeface="Open Sans" panose="020B0606030504020204" pitchFamily="34" charset="0"/>
              </a:rPr>
              <a:t>fifth </a:t>
            </a:r>
            <a:r>
              <a:rPr lang="en-US" b="0" i="0" dirty="0">
                <a:solidFill>
                  <a:srgbClr val="252525"/>
                </a:solidFill>
                <a:effectLst/>
                <a:latin typeface="Open Sans" panose="020B0606030504020204" pitchFamily="34" charset="0"/>
              </a:rPr>
              <a:t>most </a:t>
            </a:r>
            <a:r>
              <a:rPr lang="en-US" b="0" i="0" dirty="0">
                <a:solidFill>
                  <a:srgbClr val="E36B00"/>
                </a:solidFill>
                <a:effectLst/>
                <a:latin typeface="Open Sans" panose="020B0606030504020204" pitchFamily="34" charset="0"/>
              </a:rPr>
              <a:t>favorite, </a:t>
            </a:r>
            <a:r>
              <a:rPr lang="en-US" b="0" i="0" dirty="0">
                <a:solidFill>
                  <a:srgbClr val="252525"/>
                </a:solidFill>
                <a:effectLst/>
                <a:latin typeface="Open Sans" panose="020B0606030504020204" pitchFamily="34" charset="0"/>
              </a:rPr>
              <a:t>animals, and the </a:t>
            </a:r>
            <a:r>
              <a:rPr lang="en-US" b="0" i="0" dirty="0">
                <a:solidFill>
                  <a:srgbClr val="E36B00"/>
                </a:solidFill>
                <a:effectLst/>
                <a:latin typeface="Open Sans" panose="020B0606030504020204" pitchFamily="34" charset="0"/>
              </a:rPr>
              <a:t>fourth </a:t>
            </a:r>
            <a:r>
              <a:rPr lang="en-US" b="0" i="0" dirty="0">
                <a:solidFill>
                  <a:srgbClr val="252525"/>
                </a:solidFill>
                <a:effectLst/>
                <a:latin typeface="Open Sans" panose="020B0606030504020204" pitchFamily="34" charset="0"/>
              </a:rPr>
              <a:t>most popular, cooking, at 1.3%. This </a:t>
            </a:r>
            <a:r>
              <a:rPr lang="en-US" b="0" i="0" dirty="0">
                <a:solidFill>
                  <a:srgbClr val="E36B00"/>
                </a:solidFill>
                <a:effectLst/>
                <a:latin typeface="Open Sans" panose="020B0606030504020204" pitchFamily="34" charset="0"/>
              </a:rPr>
              <a:t>indicates </a:t>
            </a:r>
            <a:r>
              <a:rPr lang="en-US" b="0" i="0" dirty="0">
                <a:solidFill>
                  <a:srgbClr val="252525"/>
                </a:solidFill>
                <a:effectLst/>
                <a:latin typeface="Open Sans" panose="020B0606030504020204" pitchFamily="34" charset="0"/>
              </a:rPr>
              <a:t>to </a:t>
            </a:r>
            <a:r>
              <a:rPr lang="en-US" b="0" i="0" dirty="0">
                <a:solidFill>
                  <a:srgbClr val="006ACC"/>
                </a:solidFill>
                <a:effectLst/>
                <a:latin typeface="Open Sans" panose="020B0606030504020204" pitchFamily="34" charset="0"/>
              </a:rPr>
              <a:t>me that the categories </a:t>
            </a:r>
            <a:r>
              <a:rPr lang="en-US" b="0" i="0" dirty="0">
                <a:solidFill>
                  <a:srgbClr val="E36B00"/>
                </a:solidFill>
                <a:effectLst/>
                <a:latin typeface="Open Sans" panose="020B0606030504020204" pitchFamily="34" charset="0"/>
              </a:rPr>
              <a:t>are </a:t>
            </a:r>
            <a:r>
              <a:rPr lang="en-US" b="0" i="0" dirty="0">
                <a:solidFill>
                  <a:srgbClr val="252525"/>
                </a:solidFill>
                <a:effectLst/>
                <a:latin typeface="Open Sans" panose="020B0606030504020204" pitchFamily="34" charset="0"/>
              </a:rPr>
              <a:t>weighted toward </a:t>
            </a:r>
            <a:r>
              <a:rPr lang="en-US" b="0" i="0" dirty="0">
                <a:solidFill>
                  <a:srgbClr val="E36B00"/>
                </a:solidFill>
                <a:effectLst/>
                <a:latin typeface="Open Sans" panose="020B0606030504020204" pitchFamily="34" charset="0"/>
              </a:rPr>
              <a:t>those </a:t>
            </a:r>
            <a:r>
              <a:rPr lang="en-US" b="0" i="0" dirty="0">
                <a:solidFill>
                  <a:srgbClr val="252525"/>
                </a:solidFill>
                <a:effectLst/>
                <a:latin typeface="Open Sans" panose="020B0606030504020204" pitchFamily="34" charset="0"/>
              </a:rPr>
              <a:t>at the top </a:t>
            </a:r>
            <a:r>
              <a:rPr lang="en-US" b="0" i="0" dirty="0">
                <a:solidFill>
                  <a:srgbClr val="E36B00"/>
                </a:solidFill>
                <a:effectLst/>
                <a:latin typeface="Open Sans" panose="020B0606030504020204" pitchFamily="34" charset="0"/>
              </a:rPr>
              <a:t>of </a:t>
            </a:r>
            <a:r>
              <a:rPr lang="en-US" b="0" i="0" dirty="0">
                <a:solidFill>
                  <a:srgbClr val="252525"/>
                </a:solidFill>
                <a:effectLst/>
                <a:latin typeface="Open Sans" panose="020B0606030504020204" pitchFamily="34" charset="0"/>
              </a:rPr>
              <a:t>the popularity </a:t>
            </a:r>
            <a:r>
              <a:rPr lang="en-US" b="0" i="0" dirty="0">
                <a:solidFill>
                  <a:srgbClr val="E36B00"/>
                </a:solidFill>
                <a:effectLst/>
                <a:latin typeface="Open Sans" panose="020B0606030504020204" pitchFamily="34" charset="0"/>
              </a:rPr>
              <a:t>list.</a:t>
            </a:r>
            <a:r>
              <a:rPr lang="en-US" b="0" i="0" dirty="0">
                <a:solidFill>
                  <a:srgbClr val="252525"/>
                </a:solidFill>
                <a:effectLst/>
                <a:latin typeface="Open Sans" panose="020B0606030504020204" pitchFamily="34" charset="0"/>
              </a:rPr>
              <a:t> This </a:t>
            </a:r>
            <a:r>
              <a:rPr lang="en-US" b="0" i="0" dirty="0">
                <a:solidFill>
                  <a:srgbClr val="E36B00"/>
                </a:solidFill>
                <a:effectLst/>
                <a:latin typeface="Open Sans" panose="020B0606030504020204" pitchFamily="34" charset="0"/>
              </a:rPr>
              <a:t>indicates </a:t>
            </a:r>
            <a:r>
              <a:rPr lang="en-US" b="0" i="0" dirty="0">
                <a:solidFill>
                  <a:srgbClr val="252525"/>
                </a:solidFill>
                <a:effectLst/>
                <a:latin typeface="Open Sans" panose="020B0606030504020204" pitchFamily="34" charset="0"/>
              </a:rPr>
              <a:t>that it </a:t>
            </a:r>
            <a:r>
              <a:rPr lang="en-US" b="0" i="0" dirty="0">
                <a:solidFill>
                  <a:srgbClr val="E36B00"/>
                </a:solidFill>
                <a:effectLst/>
                <a:latin typeface="Open Sans" panose="020B0606030504020204" pitchFamily="34" charset="0"/>
              </a:rPr>
              <a:t>has </a:t>
            </a:r>
            <a:r>
              <a:rPr lang="en-US" b="0" i="0" dirty="0">
                <a:solidFill>
                  <a:srgbClr val="252525"/>
                </a:solidFill>
                <a:effectLst/>
                <a:latin typeface="Open Sans" panose="020B0606030504020204" pitchFamily="34" charset="0"/>
              </a:rPr>
              <a:t>a "greedy" </a:t>
            </a:r>
            <a:r>
              <a:rPr lang="en-US" b="0" i="0" dirty="0">
                <a:solidFill>
                  <a:srgbClr val="E36B00"/>
                </a:solidFill>
                <a:effectLst/>
                <a:latin typeface="Open Sans" panose="020B0606030504020204" pitchFamily="34" charset="0"/>
              </a:rPr>
              <a:t>impact; </a:t>
            </a:r>
            <a:r>
              <a:rPr lang="en-US" b="0" i="0" dirty="0">
                <a:solidFill>
                  <a:srgbClr val="252525"/>
                </a:solidFill>
                <a:effectLst/>
                <a:latin typeface="Open Sans" panose="020B0606030504020204" pitchFamily="34" charset="0"/>
              </a:rPr>
              <a:t>as you </a:t>
            </a:r>
            <a:r>
              <a:rPr lang="en-US" b="0" i="0" dirty="0">
                <a:solidFill>
                  <a:srgbClr val="E36B00"/>
                </a:solidFill>
                <a:effectLst/>
                <a:latin typeface="Open Sans" panose="020B0606030504020204" pitchFamily="34" charset="0"/>
              </a:rPr>
              <a:t>move </a:t>
            </a:r>
            <a:r>
              <a:rPr lang="en-US" b="0" i="0" dirty="0">
                <a:solidFill>
                  <a:srgbClr val="006ACC"/>
                </a:solidFill>
                <a:effectLst/>
                <a:latin typeface="Open Sans" panose="020B0606030504020204" pitchFamily="34" charset="0"/>
              </a:rPr>
              <a:t>down the popularity rankings, you </a:t>
            </a:r>
            <a:r>
              <a:rPr lang="en-US" b="0" i="0" dirty="0">
                <a:solidFill>
                  <a:srgbClr val="E36B00"/>
                </a:solidFill>
                <a:effectLst/>
                <a:latin typeface="Open Sans" panose="020B0606030504020204" pitchFamily="34" charset="0"/>
              </a:rPr>
              <a:t>could </a:t>
            </a:r>
            <a:r>
              <a:rPr lang="en-US" b="0" i="0" dirty="0">
                <a:solidFill>
                  <a:srgbClr val="252525"/>
                </a:solidFill>
                <a:effectLst/>
                <a:latin typeface="Open Sans" panose="020B0606030504020204" pitchFamily="34" charset="0"/>
              </a:rPr>
              <a:t>see that the most popular categories </a:t>
            </a:r>
            <a:r>
              <a:rPr lang="en-US" b="0" i="0" dirty="0">
                <a:solidFill>
                  <a:srgbClr val="E36B00"/>
                </a:solidFill>
                <a:effectLst/>
                <a:latin typeface="Open Sans" panose="020B0606030504020204" pitchFamily="34" charset="0"/>
              </a:rPr>
              <a:t>start to decline significantly.</a:t>
            </a:r>
            <a:r>
              <a:rPr lang="en-US" b="0" i="0" dirty="0">
                <a:solidFill>
                  <a:srgbClr val="252525"/>
                </a:solidFill>
                <a:effectLst/>
                <a:latin typeface="Open Sans" panose="020B0606030504020204" pitchFamily="34" charset="0"/>
              </a:rPr>
              <a:t>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image" Target="../media/image6.sv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D8B9CF68-149B-4B3E-B3E7-95B51AEBBB3B}"/>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a:t>
            </a:r>
            <a:r>
              <a:rPr lang="en-US" sz="2400" dirty="0">
                <a:solidFill>
                  <a:srgbClr val="FF0000"/>
                </a:solidFill>
              </a:rPr>
              <a:t>Science</a:t>
            </a:r>
            <a:r>
              <a:rPr lang="en-US" sz="2400" dirty="0"/>
              <a:t>” ranking the highest. This may give an indication to the audience within your user base. You could use the insight to create a campaign and work with healthy eating brands to boots user engagement.</a:t>
            </a:r>
          </a:p>
        </p:txBody>
      </p:sp>
      <p:sp>
        <p:nvSpPr>
          <p:cNvPr id="27" name="TextBox 26">
            <a:extLst>
              <a:ext uri="{FF2B5EF4-FFF2-40B4-BE49-F238E27FC236}">
                <a16:creationId xmlns:a16="http://schemas.microsoft.com/office/drawing/2014/main" id="{8AB81317-5EAE-4D04-A8A8-9701C3AD0272}"/>
              </a:ext>
            </a:extLst>
          </p:cNvPr>
          <p:cNvSpPr txBox="1"/>
          <p:nvPr/>
        </p:nvSpPr>
        <p:spPr>
          <a:xfrm>
            <a:off x="10805265" y="1797174"/>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b="0" i="0" dirty="0">
                <a:solidFill>
                  <a:srgbClr val="252525"/>
                </a:solidFill>
                <a:effectLst/>
                <a:latin typeface="Open Sans" panose="020B0606030504020204" pitchFamily="34" charset="0"/>
              </a:rPr>
              <a:t>The most popular content categories are science and technology, </a:t>
            </a:r>
            <a:r>
              <a:rPr lang="en-US" sz="2400" b="0" i="0" dirty="0">
                <a:solidFill>
                  <a:srgbClr val="E36B00"/>
                </a:solidFill>
                <a:effectLst/>
                <a:latin typeface="Open Sans" panose="020B0606030504020204" pitchFamily="34" charset="0"/>
              </a:rPr>
              <a:t>indicating </a:t>
            </a:r>
            <a:r>
              <a:rPr lang="en-US" sz="2400" b="0" i="0" dirty="0">
                <a:solidFill>
                  <a:srgbClr val="252525"/>
                </a:solidFill>
                <a:effectLst/>
                <a:latin typeface="Open Sans" panose="020B0606030504020204" pitchFamily="34" charset="0"/>
              </a:rPr>
              <a:t>that people </a:t>
            </a:r>
            <a:r>
              <a:rPr lang="en-US" sz="2400" b="0" i="0" dirty="0">
                <a:solidFill>
                  <a:srgbClr val="5000B9"/>
                </a:solidFill>
                <a:effectLst/>
                <a:latin typeface="Open Sans" panose="020B0606030504020204" pitchFamily="34" charset="0"/>
              </a:rPr>
              <a:t>choose </a:t>
            </a:r>
            <a:r>
              <a:rPr lang="en-US" sz="2400" b="0" i="0" dirty="0">
                <a:solidFill>
                  <a:srgbClr val="252525"/>
                </a:solidFill>
                <a:effectLst/>
                <a:latin typeface="Open Sans" panose="020B0606030504020204" pitchFamily="34" charset="0"/>
              </a:rPr>
              <a:t>"real-life" and "factual" </a:t>
            </a:r>
            <a:r>
              <a:rPr lang="en-US" sz="2400" b="0" i="0" dirty="0">
                <a:solidFill>
                  <a:srgbClr val="E36B00"/>
                </a:solidFill>
                <a:effectLst/>
                <a:latin typeface="Open Sans" panose="020B0606030504020204" pitchFamily="34" charset="0"/>
              </a:rPr>
              <a:t>information.</a:t>
            </a:r>
            <a:r>
              <a:rPr lang="en-US" sz="2400" b="0" i="0" dirty="0">
                <a:solidFill>
                  <a:srgbClr val="252525"/>
                </a:solidFill>
                <a:effectLst/>
                <a:latin typeface="Open Sans" panose="020B0606030504020204" pitchFamily="34" charset="0"/>
              </a:rPr>
              <a:t> </a:t>
            </a:r>
            <a:endParaRPr lang="en-IN" sz="2400" dirty="0"/>
          </a:p>
        </p:txBody>
      </p:sp>
      <p:sp>
        <p:nvSpPr>
          <p:cNvPr id="31" name="TextBox 30">
            <a:extLst>
              <a:ext uri="{FF2B5EF4-FFF2-40B4-BE49-F238E27FC236}">
                <a16:creationId xmlns:a16="http://schemas.microsoft.com/office/drawing/2014/main" id="{264B4934-F14F-45A7-A379-773069459AEA}"/>
              </a:ext>
            </a:extLst>
          </p:cNvPr>
          <p:cNvSpPr txBox="1"/>
          <p:nvPr/>
        </p:nvSpPr>
        <p:spPr>
          <a:xfrm>
            <a:off x="10752597" y="7116028"/>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a:t>
            </a:r>
            <a:r>
              <a:rPr lang="en-US" sz="2400" dirty="0">
                <a:solidFill>
                  <a:srgbClr val="00B0F0"/>
                </a:solidFill>
              </a:rPr>
              <a:t> real-time understanding of your business</a:t>
            </a:r>
            <a:r>
              <a:rPr lang="en-US" sz="2400" dirty="0"/>
              <a:t>.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9700" y="2032303"/>
            <a:ext cx="8780027" cy="5662310"/>
            <a:chOff x="0" y="0"/>
            <a:chExt cx="11706703" cy="754974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142112" y="2442364"/>
              <a:ext cx="11564591" cy="5107381"/>
            </a:xfrm>
            <a:prstGeom prst="rect">
              <a:avLst/>
            </a:prstGeom>
          </p:spPr>
          <p:txBody>
            <a:bodyPr wrap="square" lIns="0" tIns="0" rIns="0" bIns="0" rtlCol="0" anchor="t">
              <a:spAutoFit/>
            </a:bodyPr>
            <a:lstStyle/>
            <a:p>
              <a:pPr>
                <a:lnSpc>
                  <a:spcPts val="2660"/>
                </a:lnSpc>
              </a:pPr>
              <a:r>
                <a:rPr lang="en-US" sz="3200" spc="-19" dirty="0">
                  <a:solidFill>
                    <a:srgbClr val="000000"/>
                  </a:solidFill>
                  <a:latin typeface="Graphik Regular" panose="020B0503030202060203" pitchFamily="34" charset="0"/>
                </a:rPr>
                <a:t>Project recap</a:t>
              </a:r>
            </a:p>
            <a:p>
              <a:pPr>
                <a:lnSpc>
                  <a:spcPts val="2660"/>
                </a:lnSpc>
              </a:pPr>
              <a:endParaRPr lang="en-US" sz="3200" spc="-19" dirty="0">
                <a:solidFill>
                  <a:srgbClr val="000000"/>
                </a:solidFill>
                <a:latin typeface="Graphik Regular" panose="020B0503030202060203" pitchFamily="34" charset="0"/>
              </a:endParaRPr>
            </a:p>
            <a:p>
              <a:pPr>
                <a:lnSpc>
                  <a:spcPts val="2660"/>
                </a:lnSpc>
              </a:pPr>
              <a:r>
                <a:rPr lang="en-US" sz="3200" spc="-19" dirty="0">
                  <a:solidFill>
                    <a:srgbClr val="000000"/>
                  </a:solidFill>
                  <a:latin typeface="Graphik Regular" panose="020B0503030202060203" pitchFamily="34" charset="0"/>
                </a:rPr>
                <a:t>Problem</a:t>
              </a:r>
            </a:p>
            <a:p>
              <a:pPr>
                <a:lnSpc>
                  <a:spcPts val="2660"/>
                </a:lnSpc>
              </a:pPr>
              <a:endParaRPr lang="en-US" sz="3200" spc="-19" dirty="0">
                <a:solidFill>
                  <a:srgbClr val="000000"/>
                </a:solidFill>
                <a:latin typeface="Graphik Regular" panose="020B0503030202060203" pitchFamily="34" charset="0"/>
              </a:endParaRPr>
            </a:p>
            <a:p>
              <a:pPr>
                <a:lnSpc>
                  <a:spcPts val="2660"/>
                </a:lnSpc>
              </a:pPr>
              <a:r>
                <a:rPr lang="en-US" sz="3200" spc="-19" dirty="0">
                  <a:solidFill>
                    <a:srgbClr val="000000"/>
                  </a:solidFill>
                  <a:latin typeface="Graphik Regular" panose="020B0503030202060203" pitchFamily="34" charset="0"/>
                </a:rPr>
                <a:t>The Analytics team</a:t>
              </a:r>
            </a:p>
            <a:p>
              <a:pPr>
                <a:lnSpc>
                  <a:spcPts val="2660"/>
                </a:lnSpc>
              </a:pPr>
              <a:endParaRPr lang="en-US" sz="3200" spc="-19" dirty="0">
                <a:solidFill>
                  <a:srgbClr val="000000"/>
                </a:solidFill>
                <a:latin typeface="Graphik Regular" panose="020B0503030202060203" pitchFamily="34" charset="0"/>
              </a:endParaRPr>
            </a:p>
            <a:p>
              <a:pPr>
                <a:lnSpc>
                  <a:spcPts val="2660"/>
                </a:lnSpc>
              </a:pPr>
              <a:r>
                <a:rPr lang="en-US" sz="3200" spc="-19" dirty="0">
                  <a:solidFill>
                    <a:srgbClr val="000000"/>
                  </a:solidFill>
                  <a:latin typeface="Graphik Regular" panose="020B0503030202060203" pitchFamily="34" charset="0"/>
                </a:rPr>
                <a:t>Process</a:t>
              </a:r>
            </a:p>
            <a:p>
              <a:pPr>
                <a:lnSpc>
                  <a:spcPts val="2660"/>
                </a:lnSpc>
              </a:pPr>
              <a:endParaRPr lang="en-US" sz="3200" spc="-19" dirty="0">
                <a:solidFill>
                  <a:srgbClr val="000000"/>
                </a:solidFill>
                <a:latin typeface="Graphik Regular" panose="020B0503030202060203" pitchFamily="34" charset="0"/>
              </a:endParaRPr>
            </a:p>
            <a:p>
              <a:pPr>
                <a:lnSpc>
                  <a:spcPts val="2660"/>
                </a:lnSpc>
              </a:pPr>
              <a:r>
                <a:rPr lang="en-US" sz="3200" spc="-19" dirty="0">
                  <a:solidFill>
                    <a:srgbClr val="000000"/>
                  </a:solidFill>
                  <a:latin typeface="Graphik Regular" panose="020B0503030202060203" pitchFamily="34" charset="0"/>
                </a:rPr>
                <a:t>Insights</a:t>
              </a:r>
            </a:p>
            <a:p>
              <a:pPr>
                <a:lnSpc>
                  <a:spcPts val="2660"/>
                </a:lnSpc>
              </a:pPr>
              <a:endParaRPr lang="en-US" sz="3200" spc="-19" dirty="0">
                <a:solidFill>
                  <a:srgbClr val="000000"/>
                </a:solidFill>
                <a:latin typeface="Graphik Regular" panose="020B0503030202060203" pitchFamily="34" charset="0"/>
              </a:endParaRPr>
            </a:p>
            <a:p>
              <a:pPr>
                <a:lnSpc>
                  <a:spcPts val="2660"/>
                </a:lnSpc>
              </a:pPr>
              <a:r>
                <a:rPr lang="en-US" sz="32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35" name="Picture 34">
            <a:extLst>
              <a:ext uri="{FF2B5EF4-FFF2-40B4-BE49-F238E27FC236}">
                <a16:creationId xmlns:a16="http://schemas.microsoft.com/office/drawing/2014/main" id="{68FB6750-6E8E-4A3A-89D5-CBED00F80895}"/>
              </a:ext>
            </a:extLst>
          </p:cNvPr>
          <p:cNvPicPr>
            <a:picLocks noChangeAspect="1"/>
          </p:cNvPicPr>
          <p:nvPr/>
        </p:nvPicPr>
        <p:blipFill>
          <a:blip r:embed="rId7"/>
          <a:stretch>
            <a:fillRect/>
          </a:stretch>
        </p:blipFill>
        <p:spPr>
          <a:xfrm>
            <a:off x="8499198" y="2898004"/>
            <a:ext cx="7653668" cy="41500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368789" y="-80285"/>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pic>
        <p:nvPicPr>
          <p:cNvPr id="23" name="Picture 22">
            <a:extLst>
              <a:ext uri="{FF2B5EF4-FFF2-40B4-BE49-F238E27FC236}">
                <a16:creationId xmlns:a16="http://schemas.microsoft.com/office/drawing/2014/main" id="{6736EF19-759E-4A8F-B21D-C91B47E360BB}"/>
              </a:ext>
            </a:extLst>
          </p:cNvPr>
          <p:cNvPicPr>
            <a:picLocks noChangeAspect="1"/>
          </p:cNvPicPr>
          <p:nvPr/>
        </p:nvPicPr>
        <p:blipFill>
          <a:blip r:embed="rId10"/>
          <a:stretch>
            <a:fillRect/>
          </a:stretch>
        </p:blipFill>
        <p:spPr>
          <a:xfrm>
            <a:off x="623244" y="5677026"/>
            <a:ext cx="9016100" cy="44347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6" y="136480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45196" y="1064733"/>
            <a:ext cx="2153653" cy="2145239"/>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Rectangle 31">
            <a:extLst>
              <a:ext uri="{FF2B5EF4-FFF2-40B4-BE49-F238E27FC236}">
                <a16:creationId xmlns:a16="http://schemas.microsoft.com/office/drawing/2014/main" id="{E4DDBF54-6731-47B6-8573-492E86EA713E}"/>
              </a:ext>
            </a:extLst>
          </p:cNvPr>
          <p:cNvSpPr/>
          <p:nvPr/>
        </p:nvSpPr>
        <p:spPr>
          <a:xfrm>
            <a:off x="13910934" y="1284762"/>
            <a:ext cx="4072266" cy="1797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ANDREW FLEMING</a:t>
            </a:r>
          </a:p>
          <a:p>
            <a:r>
              <a:rPr lang="en-US" sz="2800" b="1" dirty="0"/>
              <a:t>Chief Technology Architect</a:t>
            </a:r>
            <a:endParaRPr lang="en-IN" sz="2800" b="1" dirty="0"/>
          </a:p>
        </p:txBody>
      </p:sp>
      <p:sp>
        <p:nvSpPr>
          <p:cNvPr id="34" name="Rectangle 33">
            <a:extLst>
              <a:ext uri="{FF2B5EF4-FFF2-40B4-BE49-F238E27FC236}">
                <a16:creationId xmlns:a16="http://schemas.microsoft.com/office/drawing/2014/main" id="{17CFEA4D-E147-4342-B74C-520C5FF698B7}"/>
              </a:ext>
            </a:extLst>
          </p:cNvPr>
          <p:cNvSpPr/>
          <p:nvPr/>
        </p:nvSpPr>
        <p:spPr>
          <a:xfrm>
            <a:off x="13948884" y="4244733"/>
            <a:ext cx="4072266" cy="179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MARCUS ROMPTON</a:t>
            </a:r>
          </a:p>
          <a:p>
            <a:r>
              <a:rPr lang="en-US" sz="3200" b="1" dirty="0"/>
              <a:t>Senior Principal</a:t>
            </a:r>
            <a:endParaRPr lang="en-IN" sz="3200" b="1" dirty="0"/>
          </a:p>
        </p:txBody>
      </p:sp>
      <p:sp>
        <p:nvSpPr>
          <p:cNvPr id="35" name="Rectangle 34">
            <a:extLst>
              <a:ext uri="{FF2B5EF4-FFF2-40B4-BE49-F238E27FC236}">
                <a16:creationId xmlns:a16="http://schemas.microsoft.com/office/drawing/2014/main" id="{70E3AF2E-B7E2-46CC-82EF-F3DB3FEEAC42}"/>
              </a:ext>
            </a:extLst>
          </p:cNvPr>
          <p:cNvSpPr/>
          <p:nvPr/>
        </p:nvSpPr>
        <p:spPr>
          <a:xfrm>
            <a:off x="13910934" y="7173163"/>
            <a:ext cx="4072266" cy="187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TUHIN NATH</a:t>
            </a:r>
          </a:p>
          <a:p>
            <a:r>
              <a:rPr lang="en-US" sz="3200" b="1" dirty="0"/>
              <a:t>Data Analyst</a:t>
            </a:r>
            <a:endParaRPr lang="en-IN" sz="3200" b="1" dirty="0"/>
          </a:p>
        </p:txBody>
      </p:sp>
      <p:pic>
        <p:nvPicPr>
          <p:cNvPr id="37" name="Picture 36">
            <a:extLst>
              <a:ext uri="{FF2B5EF4-FFF2-40B4-BE49-F238E27FC236}">
                <a16:creationId xmlns:a16="http://schemas.microsoft.com/office/drawing/2014/main" id="{50240997-07B9-4C68-9890-8A88994B6DF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3527" y="6954872"/>
            <a:ext cx="2161153" cy="2161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294198" y="7614641"/>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0D05DE55-5DDC-42CB-813B-66DAE46BDFE0}"/>
              </a:ext>
            </a:extLst>
          </p:cNvPr>
          <p:cNvSpPr/>
          <p:nvPr/>
        </p:nvSpPr>
        <p:spPr>
          <a:xfrm>
            <a:off x="4534646" y="1027891"/>
            <a:ext cx="5026241" cy="988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DATA UNDERSTANDING</a:t>
            </a:r>
            <a:endParaRPr lang="en-IN" sz="3600" dirty="0"/>
          </a:p>
        </p:txBody>
      </p:sp>
      <p:sp>
        <p:nvSpPr>
          <p:cNvPr id="40" name="Rectangle: Rounded Corners 39">
            <a:extLst>
              <a:ext uri="{FF2B5EF4-FFF2-40B4-BE49-F238E27FC236}">
                <a16:creationId xmlns:a16="http://schemas.microsoft.com/office/drawing/2014/main" id="{4FC7F63A-3AF2-4DAF-B324-C7F91248C35B}"/>
              </a:ext>
            </a:extLst>
          </p:cNvPr>
          <p:cNvSpPr/>
          <p:nvPr/>
        </p:nvSpPr>
        <p:spPr>
          <a:xfrm>
            <a:off x="6172200" y="2673291"/>
            <a:ext cx="4315630" cy="948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DATA CLEANING</a:t>
            </a:r>
            <a:endParaRPr lang="en-IN" sz="3600" dirty="0"/>
          </a:p>
        </p:txBody>
      </p:sp>
      <p:sp>
        <p:nvSpPr>
          <p:cNvPr id="41" name="Rectangle: Rounded Corners 40">
            <a:extLst>
              <a:ext uri="{FF2B5EF4-FFF2-40B4-BE49-F238E27FC236}">
                <a16:creationId xmlns:a16="http://schemas.microsoft.com/office/drawing/2014/main" id="{BBA8B48A-8607-4814-8469-0DD5710A4880}"/>
              </a:ext>
            </a:extLst>
          </p:cNvPr>
          <p:cNvSpPr/>
          <p:nvPr/>
        </p:nvSpPr>
        <p:spPr>
          <a:xfrm>
            <a:off x="7988855" y="4409640"/>
            <a:ext cx="3822145" cy="1081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DATA MODELING</a:t>
            </a:r>
            <a:endParaRPr lang="en-IN" sz="3600" dirty="0"/>
          </a:p>
        </p:txBody>
      </p:sp>
      <p:sp>
        <p:nvSpPr>
          <p:cNvPr id="42" name="Rectangle: Rounded Corners 41">
            <a:extLst>
              <a:ext uri="{FF2B5EF4-FFF2-40B4-BE49-F238E27FC236}">
                <a16:creationId xmlns:a16="http://schemas.microsoft.com/office/drawing/2014/main" id="{2F2F437E-8BE3-4D40-A204-6C57AD046786}"/>
              </a:ext>
            </a:extLst>
          </p:cNvPr>
          <p:cNvSpPr/>
          <p:nvPr/>
        </p:nvSpPr>
        <p:spPr>
          <a:xfrm>
            <a:off x="9492670" y="6003434"/>
            <a:ext cx="3822145" cy="1231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DATA  ANALYSIS</a:t>
            </a:r>
            <a:endParaRPr lang="en-IN" sz="3600" dirty="0"/>
          </a:p>
        </p:txBody>
      </p:sp>
      <p:sp>
        <p:nvSpPr>
          <p:cNvPr id="43" name="Rectangle: Rounded Corners 42">
            <a:extLst>
              <a:ext uri="{FF2B5EF4-FFF2-40B4-BE49-F238E27FC236}">
                <a16:creationId xmlns:a16="http://schemas.microsoft.com/office/drawing/2014/main" id="{E0FE8A14-D64A-48E8-9198-1F48FF4B1A73}"/>
              </a:ext>
            </a:extLst>
          </p:cNvPr>
          <p:cNvSpPr/>
          <p:nvPr/>
        </p:nvSpPr>
        <p:spPr>
          <a:xfrm>
            <a:off x="11425954" y="7891308"/>
            <a:ext cx="2747246" cy="1231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Insights</a:t>
            </a:r>
            <a:endParaRPr lang="en-IN"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Oval 13">
            <a:extLst>
              <a:ext uri="{FF2B5EF4-FFF2-40B4-BE49-F238E27FC236}">
                <a16:creationId xmlns:a16="http://schemas.microsoft.com/office/drawing/2014/main" id="{2311BE84-3ADD-413E-AB14-EEA91842F087}"/>
              </a:ext>
            </a:extLst>
          </p:cNvPr>
          <p:cNvSpPr/>
          <p:nvPr/>
        </p:nvSpPr>
        <p:spPr>
          <a:xfrm>
            <a:off x="1524000" y="2933700"/>
            <a:ext cx="4021403" cy="3276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lumMod val="95000"/>
                    <a:lumOff val="5000"/>
                  </a:schemeClr>
                </a:solidFill>
              </a:rPr>
              <a:t>16</a:t>
            </a:r>
          </a:p>
          <a:p>
            <a:pPr algn="ctr"/>
            <a:endParaRPr lang="en-US" sz="1800" dirty="0"/>
          </a:p>
          <a:p>
            <a:pPr algn="ctr"/>
            <a:r>
              <a:rPr lang="en-US" sz="3600" dirty="0"/>
              <a:t>Unique Categories</a:t>
            </a:r>
            <a:endParaRPr lang="en-IN" sz="3600" dirty="0"/>
          </a:p>
          <a:p>
            <a:pPr algn="ctr"/>
            <a:endParaRPr lang="en-IN" dirty="0"/>
          </a:p>
        </p:txBody>
      </p:sp>
      <p:sp>
        <p:nvSpPr>
          <p:cNvPr id="15" name="Oval 14">
            <a:extLst>
              <a:ext uri="{FF2B5EF4-FFF2-40B4-BE49-F238E27FC236}">
                <a16:creationId xmlns:a16="http://schemas.microsoft.com/office/drawing/2014/main" id="{1EBD98C4-1A24-4A4E-83FC-50E5F63020A3}"/>
              </a:ext>
            </a:extLst>
          </p:cNvPr>
          <p:cNvSpPr/>
          <p:nvPr/>
        </p:nvSpPr>
        <p:spPr>
          <a:xfrm>
            <a:off x="6934200" y="2933700"/>
            <a:ext cx="4021403" cy="3276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lumMod val="95000"/>
                    <a:lumOff val="5000"/>
                  </a:schemeClr>
                </a:solidFill>
              </a:rPr>
              <a:t>1091</a:t>
            </a:r>
          </a:p>
          <a:p>
            <a:pPr algn="ctr"/>
            <a:endParaRPr lang="en-US" sz="1800" dirty="0"/>
          </a:p>
          <a:p>
            <a:pPr algn="ctr"/>
            <a:r>
              <a:rPr lang="en-US" sz="3200" dirty="0"/>
              <a:t>Reactions to  “Food” posts</a:t>
            </a:r>
            <a:endParaRPr lang="en-IN" sz="3200" dirty="0"/>
          </a:p>
        </p:txBody>
      </p:sp>
      <p:sp>
        <p:nvSpPr>
          <p:cNvPr id="16" name="Oval 15">
            <a:extLst>
              <a:ext uri="{FF2B5EF4-FFF2-40B4-BE49-F238E27FC236}">
                <a16:creationId xmlns:a16="http://schemas.microsoft.com/office/drawing/2014/main" id="{79B2C819-4EE9-4C6F-B9B8-B6370FEECF50}"/>
              </a:ext>
            </a:extLst>
          </p:cNvPr>
          <p:cNvSpPr/>
          <p:nvPr/>
        </p:nvSpPr>
        <p:spPr>
          <a:xfrm>
            <a:off x="12145749" y="3162300"/>
            <a:ext cx="4021403" cy="3093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lumMod val="10000"/>
                  </a:schemeClr>
                </a:solidFill>
              </a:rPr>
              <a:t>February</a:t>
            </a:r>
          </a:p>
          <a:p>
            <a:pPr algn="ctr"/>
            <a:endParaRPr lang="en-US" sz="3600" dirty="0"/>
          </a:p>
          <a:p>
            <a:pPr algn="ctr"/>
            <a:r>
              <a:rPr lang="en-US" sz="3600" dirty="0"/>
              <a:t>Month with</a:t>
            </a:r>
          </a:p>
          <a:p>
            <a:pPr algn="ctr"/>
            <a:r>
              <a:rPr lang="en-US" sz="3600" dirty="0"/>
              <a:t> most posts</a:t>
            </a:r>
            <a:endParaRPr lang="en-IN"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9D32D499-5C87-4D14-A30D-0C3353BC2E50}"/>
              </a:ext>
            </a:extLst>
          </p:cNvPr>
          <p:cNvGraphicFramePr>
            <a:graphicFrameLocks/>
          </p:cNvGraphicFramePr>
          <p:nvPr>
            <p:extLst>
              <p:ext uri="{D42A27DB-BD31-4B8C-83A1-F6EECF244321}">
                <p14:modId xmlns:p14="http://schemas.microsoft.com/office/powerpoint/2010/main" val="3215984789"/>
              </p:ext>
            </p:extLst>
          </p:nvPr>
        </p:nvGraphicFramePr>
        <p:xfrm>
          <a:off x="2824654" y="1383833"/>
          <a:ext cx="14701346" cy="7768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E600CAF7-21E8-475B-AACE-3DF18F8AAFDA}"/>
              </a:ext>
            </a:extLst>
          </p:cNvPr>
          <p:cNvGraphicFramePr>
            <a:graphicFrameLocks/>
          </p:cNvGraphicFramePr>
          <p:nvPr>
            <p:extLst>
              <p:ext uri="{D42A27DB-BD31-4B8C-83A1-F6EECF244321}">
                <p14:modId xmlns:p14="http://schemas.microsoft.com/office/powerpoint/2010/main" val="556261015"/>
              </p:ext>
            </p:extLst>
          </p:nvPr>
        </p:nvGraphicFramePr>
        <p:xfrm>
          <a:off x="2824655" y="1231450"/>
          <a:ext cx="14984333" cy="78748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1583</Words>
  <Application>Microsoft Office PowerPoint</Application>
  <PresentationFormat>Custom</PresentationFormat>
  <Paragraphs>129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Open Sans</vt:lpstr>
      <vt:lpstr>Clear Sans Regular Bold</vt:lpstr>
      <vt:lpstr>Graphik Regular</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Windows User</cp:lastModifiedBy>
  <cp:revision>9</cp:revision>
  <dcterms:created xsi:type="dcterms:W3CDTF">2006-08-16T00:00:00Z</dcterms:created>
  <dcterms:modified xsi:type="dcterms:W3CDTF">2023-08-24T12:39:11Z</dcterms:modified>
  <dc:identifier>DAEhDyfaYKE</dc:identifier>
</cp:coreProperties>
</file>